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E9846F-A400-46FE-ABFC-8C3CC06A6721}" type="datetimeFigureOut">
              <a:rPr lang="de-DE" smtClean="0"/>
              <a:pPr/>
              <a:t>27.04.2015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EB4CF9-D609-45EF-B08D-0EC2D2C3EF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229600" cy="1828800"/>
          </a:xfrm>
        </p:spPr>
        <p:txBody>
          <a:bodyPr>
            <a:noAutofit/>
          </a:bodyPr>
          <a:lstStyle/>
          <a:p>
            <a:pPr algn="ctr"/>
            <a:endParaRPr lang="de-DE" sz="8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de-D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 der</a:t>
            </a:r>
          </a:p>
          <a:p>
            <a:pPr algn="ctr"/>
            <a:r>
              <a:rPr lang="de-D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Schule Jesu</a:t>
            </a:r>
            <a:endParaRPr lang="de-DE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166" y="-1683568"/>
            <a:ext cx="913583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6000" b="1" dirty="0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de-DE" sz="6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Wann erkennt sie Jesus?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de-DE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als Jesus sie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de-DE" sz="6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bei ihrem Namen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60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6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de-DE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nennt.</a:t>
            </a:r>
            <a:endParaRPr kumimoji="0" lang="de-DE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63688" y="980728"/>
            <a:ext cx="59046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latin typeface="Book Antiqua" pitchFamily="18" charset="0"/>
              </a:rPr>
              <a:t>Maria Magdalena </a:t>
            </a:r>
            <a:endParaRPr lang="de-DE" sz="4400" b="1" dirty="0" smtClean="0">
              <a:latin typeface="Book Antiqua" pitchFamily="18" charset="0"/>
            </a:endParaRPr>
          </a:p>
          <a:p>
            <a:pPr algn="ctr"/>
            <a:r>
              <a:rPr lang="de-DE" sz="4400" b="1" dirty="0" smtClean="0">
                <a:latin typeface="Book Antiqua" pitchFamily="18" charset="0"/>
              </a:rPr>
              <a:t>will </a:t>
            </a:r>
            <a:r>
              <a:rPr lang="de-DE" sz="4400" b="1" dirty="0">
                <a:latin typeface="Book Antiqua" pitchFamily="18" charset="0"/>
              </a:rPr>
              <a:t>Jesus berühren</a:t>
            </a:r>
            <a:r>
              <a:rPr lang="de-DE" sz="4400" b="1" dirty="0" smtClean="0">
                <a:latin typeface="Book Antiqua" pitchFamily="18" charset="0"/>
              </a:rPr>
              <a:t>.</a:t>
            </a:r>
          </a:p>
          <a:p>
            <a:endParaRPr lang="de-DE" sz="4400" b="1" dirty="0" smtClean="0">
              <a:latin typeface="Book Antiqua" pitchFamily="18" charset="0"/>
            </a:endParaRPr>
          </a:p>
          <a:p>
            <a:pPr algn="ctr"/>
            <a:r>
              <a:rPr lang="de-D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Warum lässt Jesus</a:t>
            </a:r>
          </a:p>
          <a:p>
            <a:pPr algn="ctr"/>
            <a:r>
              <a:rPr lang="de-D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de-D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das nicht zu?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1600" y="171074"/>
            <a:ext cx="738031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... Sie will ihn anrühren, ihn festhalten, aber der Herr sagt zu ihr: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"Halte mich nicht fest;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denn ich bin noch nicht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zum Vater hinaufgegangen„</a:t>
            </a:r>
            <a:r>
              <a:rPr kumimoji="0" lang="de-DE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de-DE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Joh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20,17).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3200" b="1" dirty="0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Das wundert uns. Wir möchten sagen: Jetzt, wo er vor ihr steht, kann sie ihn anrühren, ihn festhalten.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Wenn er zum Vater aufgestiegen sein wird, ist es nicht mehr möglich.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 rot="10800000" flipV="1">
            <a:off x="323528" y="746121"/>
            <a:ext cx="83529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Die alte Weise menschlichen Miteinanders und Begegnens ist vorbei.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Nun  kann man Jesus nur noch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berühren "beim Vater"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Man kann ihn nur berühren, indem man aufsteigt. Vom Vater her, in der Gemeinschaft mit dem Vater,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ist er uns auf neue Weise zugänglich und nahe.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143000" y="620688"/>
            <a:ext cx="9001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Diese neue Zugänglichkeit setzt auch eine Neuheit unsererseits voraus: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Durch die Taufe ist unser Leben schon mit Christus in Gott verborgen;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wir sind in unserer eigentlichen Existenz schon "oben", bei ihm, zur Rechten des Vaters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(vgl. Kol 3,1ff).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Wenn wir in die Eigentlichkeit unserer christlichen Existenz vordringen, dann rühren wir an den Auferstandenen: Dort sind wir ganz wir selbst.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3200" b="1" i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(vgl. Benedikt XVI. Jesus von </a:t>
            </a:r>
            <a:r>
              <a:rPr kumimoji="0" lang="de-DE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Nazaret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Band 2, 310f)</a:t>
            </a: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0"/>
            <a:ext cx="98023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de-DE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Was heißt das?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durch meine Taufe</a:t>
            </a:r>
            <a:r>
              <a:rPr kumimoji="0" lang="de-DE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bin 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eine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"neue Schöpfung" 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(2 Kor 5,17).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durch meine Taufe habe 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"Anteil an der göttlichen Natur" 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(2Petr 1,4).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durch meine Taufe bin ich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in das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göttliche Leben mit hineingenommen.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i="1" dirty="0">
                <a:latin typeface="Book Antiqua" pitchFamily="18" charset="0"/>
                <a:cs typeface="Times New Roman" pitchFamily="18" charset="0"/>
              </a:rPr>
              <a:t> </a:t>
            </a:r>
            <a:endParaRPr kumimoji="0" lang="de-DE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durch meine Taufe bin 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in ständiger Berührung mit Jesus.</a:t>
            </a:r>
            <a:endParaRPr kumimoji="0" lang="de-DE" sz="32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908720"/>
            <a:ext cx="759376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5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Wie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kann ich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diese "Berührung mit Jesus"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einüben?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in dem wir, wie die Apostel damals,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5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"in die Schule Jesu gehen".</a:t>
            </a:r>
            <a:endParaRPr kumimoji="0" lang="de-DE" sz="54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8765" y="260648"/>
            <a:ext cx="9045235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Was heißt das: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In die Schule Jesu gehen?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nach seiner Auferstehung ist Jesus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seinen Aposteln vierzig Tage hindurch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immer wieder erschienen.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dabei haben sie ihn in seinem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verklärten Leib sehen dürfen, er hat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mit ihnen gesprochen und Mahl gehalten.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auch wir dürfen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Jesus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"sehen",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mit ihm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"sprechen"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und mit ihm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"Mahl halten".</a:t>
            </a:r>
            <a:endParaRPr kumimoji="0" lang="de-DE" sz="32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1560" y="233109"/>
            <a:ext cx="8316416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54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Wo </a:t>
            </a:r>
            <a:r>
              <a:rPr kumimoji="0" lang="de-DE" sz="32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geschieht das: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In die Schule Jesu gehen?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Der Christus beim Vater ist nicht fern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von uns, höchstens sind wir fern von ihm;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aber der Weg zueinander </a:t>
            </a: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steht offen.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Worum es hier geht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ist nicht der Weg einer Raumfahrt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kosmisch-geographischer Art,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 s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ondern</a:t>
            </a:r>
            <a:r>
              <a:rPr kumimoji="0" lang="de-DE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die "Raumfahrt" des Herzens,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 von der</a:t>
            </a:r>
            <a:r>
              <a:rPr kumimoji="0" lang="de-DE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Dimension der Selbstverschließung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28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zu der neuen Dimension der </a:t>
            </a:r>
            <a:r>
              <a:rPr kumimoji="0" lang="de-DE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weltum</a:t>
            </a:r>
            <a:r>
              <a:rPr lang="de-DE" sz="28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-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2800" b="1" i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28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spannenden göttlichen Liebe.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(vgl. Benedikt XVI. Jesus von </a:t>
            </a:r>
            <a:r>
              <a:rPr kumimoji="0" lang="de-DE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Nazaret</a:t>
            </a:r>
            <a:r>
              <a:rPr kumimoji="0" lang="de-DE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Band 2, 311f)</a:t>
            </a:r>
            <a:endParaRPr kumimoji="0" lang="de-DE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35696" y="836712"/>
            <a:ext cx="572785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8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de-D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feiern wir </a:t>
            </a:r>
          </a:p>
          <a:p>
            <a:pPr algn="ctr"/>
            <a:r>
              <a:rPr lang="de-D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de-D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Ostern?</a:t>
            </a:r>
            <a:endParaRPr lang="de-DE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764704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000" b="1" dirty="0"/>
              <a:t>An </a:t>
            </a:r>
            <a:r>
              <a:rPr lang="de-DE" sz="6000" b="1" dirty="0" smtClean="0"/>
              <a:t>Ostern feiern wir </a:t>
            </a:r>
          </a:p>
          <a:p>
            <a:pPr algn="ctr"/>
            <a:endParaRPr lang="de-DE" sz="6000" b="1" dirty="0"/>
          </a:p>
          <a:p>
            <a:pPr algn="ctr"/>
            <a:r>
              <a:rPr lang="de-DE" sz="6000" b="1" dirty="0" smtClean="0"/>
              <a:t>den </a:t>
            </a:r>
            <a:r>
              <a:rPr lang="de-DE" sz="6000" b="1" dirty="0"/>
              <a:t>Tod </a:t>
            </a:r>
            <a:r>
              <a:rPr lang="de-DE" sz="6000" b="1" dirty="0" smtClean="0"/>
              <a:t>und </a:t>
            </a:r>
            <a:r>
              <a:rPr lang="de-DE" sz="6000" b="1" dirty="0"/>
              <a:t>die </a:t>
            </a:r>
            <a:endParaRPr lang="de-DE" sz="6000" b="1" dirty="0" smtClean="0"/>
          </a:p>
          <a:p>
            <a:pPr algn="ctr"/>
            <a:endParaRPr lang="de-DE" sz="6000" b="1" dirty="0"/>
          </a:p>
          <a:p>
            <a:pPr algn="ctr"/>
            <a:r>
              <a:rPr lang="de-DE" sz="6000" b="1" dirty="0" smtClean="0"/>
              <a:t>Auferstehung </a:t>
            </a:r>
            <a:r>
              <a:rPr lang="de-DE" sz="6000" b="1" dirty="0"/>
              <a:t>Jesu</a:t>
            </a:r>
            <a:endParaRPr lang="de-DE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</a:t>
            </a:r>
            <a:r>
              <a:rPr lang="de-DE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</a:p>
          <a:p>
            <a:pPr algn="ctr"/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 </a:t>
            </a:r>
          </a:p>
          <a:p>
            <a:pPr algn="ctr"/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gestorben</a:t>
            </a:r>
            <a:r>
              <a:rPr lang="de-DE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66249" y="-58456"/>
            <a:ext cx="807945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Jesus ist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am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Kreuz gestorben,</a:t>
            </a:r>
            <a:r>
              <a:rPr kumimoji="0" lang="de-DE" sz="3200" b="1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b="1" baseline="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baseline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nicht weil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Judas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ihn verraten hat.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nicht weil Petrus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ihn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dreimal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verleugnet hat.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nicht weil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Pontius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Pilatus ihn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zum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Tode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verurteilt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hat.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nicht</a:t>
            </a:r>
            <a:r>
              <a:rPr kumimoji="0" lang="de-DE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weil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die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Soldaten ihn ans Kreuz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3200" b="1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32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genagelt haben.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9512" y="404664"/>
            <a:ext cx="8749511" cy="68941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ist am Kreuz gestorben</a:t>
            </a:r>
            <a:r>
              <a:rPr lang="de-D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endParaRPr lang="de-DE" dirty="0" smtClean="0"/>
          </a:p>
          <a:p>
            <a:pPr lvl="0">
              <a:buFont typeface="Courier New" pitchFamily="49" charset="0"/>
              <a:buChar char="o"/>
            </a:pPr>
            <a:r>
              <a:rPr lang="de-DE" sz="4800" dirty="0" smtClean="0"/>
              <a:t>   </a:t>
            </a:r>
            <a:r>
              <a:rPr lang="de-DE" sz="4000" dirty="0" smtClean="0"/>
              <a:t>weil </a:t>
            </a:r>
            <a:r>
              <a:rPr lang="de-DE" sz="4000" dirty="0"/>
              <a:t>dies die höchstmögliche </a:t>
            </a:r>
            <a:endParaRPr lang="de-DE" sz="4000" dirty="0" smtClean="0"/>
          </a:p>
          <a:p>
            <a:pPr lvl="0"/>
            <a:r>
              <a:rPr lang="de-DE" sz="4000" dirty="0" smtClean="0"/>
              <a:t>       </a:t>
            </a:r>
            <a:r>
              <a:rPr lang="de-DE" sz="4000" dirty="0" err="1" smtClean="0"/>
              <a:t>geschöpflich</a:t>
            </a:r>
            <a:r>
              <a:rPr lang="de-DE" sz="4000" dirty="0" smtClean="0"/>
              <a:t>-menschliche </a:t>
            </a:r>
          </a:p>
          <a:p>
            <a:pPr lvl="0"/>
            <a:r>
              <a:rPr lang="de-DE" sz="4000" dirty="0" smtClean="0"/>
              <a:t>       Form </a:t>
            </a:r>
            <a:r>
              <a:rPr lang="de-DE" sz="4000" dirty="0"/>
              <a:t>war </a:t>
            </a:r>
            <a:r>
              <a:rPr lang="de-DE" sz="4000" dirty="0" smtClean="0"/>
              <a:t>zu </a:t>
            </a:r>
            <a:r>
              <a:rPr lang="de-DE" sz="4000" dirty="0"/>
              <a:t>zeigen, </a:t>
            </a:r>
            <a:endParaRPr lang="de-DE" sz="4000" dirty="0" smtClean="0"/>
          </a:p>
          <a:p>
            <a:pPr lvl="0"/>
            <a:r>
              <a:rPr lang="de-DE" sz="4000" dirty="0"/>
              <a:t> </a:t>
            </a:r>
            <a:r>
              <a:rPr lang="de-DE" sz="4000" dirty="0" smtClean="0"/>
              <a:t>      was </a:t>
            </a:r>
            <a:r>
              <a:rPr lang="de-DE" sz="4000" dirty="0"/>
              <a:t>das Wesen Gottes ist, </a:t>
            </a:r>
            <a:endParaRPr lang="de-DE" sz="4000" dirty="0" smtClean="0"/>
          </a:p>
          <a:p>
            <a:pPr lvl="0"/>
            <a:r>
              <a:rPr lang="de-DE" sz="4000" dirty="0" smtClean="0"/>
              <a:t>        </a:t>
            </a:r>
            <a:r>
              <a:rPr lang="de-DE" sz="4000" i="1" dirty="0" smtClean="0"/>
              <a:t>nämlich </a:t>
            </a:r>
            <a:r>
              <a:rPr lang="de-DE" sz="4000" i="1" dirty="0"/>
              <a:t>die Liebe</a:t>
            </a:r>
            <a:r>
              <a:rPr lang="de-DE" sz="4000" i="1" dirty="0" smtClean="0"/>
              <a:t>.</a:t>
            </a:r>
          </a:p>
          <a:p>
            <a:pPr lvl="0"/>
            <a:endParaRPr lang="de-DE" sz="4000" i="1" dirty="0"/>
          </a:p>
          <a:p>
            <a:pPr lvl="0">
              <a:buFont typeface="Courier New" pitchFamily="49" charset="0"/>
              <a:buChar char="o"/>
            </a:pPr>
            <a:r>
              <a:rPr lang="de-DE" sz="4000" dirty="0" smtClean="0"/>
              <a:t>     weil </a:t>
            </a:r>
            <a:r>
              <a:rPr lang="de-DE" sz="4000" dirty="0"/>
              <a:t>das Wesen der Liebe </a:t>
            </a:r>
            <a:endParaRPr lang="de-DE" sz="4000" dirty="0" smtClean="0"/>
          </a:p>
          <a:p>
            <a:pPr lvl="0"/>
            <a:r>
              <a:rPr lang="de-DE" sz="4000" dirty="0" smtClean="0"/>
              <a:t>        </a:t>
            </a:r>
            <a:r>
              <a:rPr lang="de-DE" sz="4000" i="1" dirty="0" smtClean="0"/>
              <a:t>die </a:t>
            </a:r>
            <a:r>
              <a:rPr lang="de-DE" sz="4000" i="1" dirty="0"/>
              <a:t>Hingabe ist.</a:t>
            </a:r>
          </a:p>
          <a:p>
            <a:endParaRPr lang="de-DE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764704"/>
            <a:ext cx="991884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zeigt sich </a:t>
            </a:r>
            <a:endParaRPr lang="de-DE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 </a:t>
            </a:r>
            <a:r>
              <a:rPr lang="de-D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Auferstandene, </a:t>
            </a:r>
            <a:endParaRPr lang="de-DE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6000" b="1" dirty="0" smtClean="0"/>
          </a:p>
          <a:p>
            <a:r>
              <a:rPr lang="de-DE" sz="6000" b="1" dirty="0" smtClean="0"/>
              <a:t>z.B</a:t>
            </a:r>
            <a:r>
              <a:rPr lang="de-DE" sz="6000" b="1" dirty="0"/>
              <a:t>. Maria Magdalena </a:t>
            </a:r>
            <a:endParaRPr lang="de-DE" sz="6000" b="1" dirty="0" smtClean="0"/>
          </a:p>
          <a:p>
            <a:endParaRPr lang="de-DE" b="1" dirty="0" smtClean="0"/>
          </a:p>
          <a:p>
            <a:pPr algn="ctr"/>
            <a:r>
              <a:rPr lang="de-DE" sz="4400" b="1" dirty="0" smtClean="0"/>
              <a:t>                 (</a:t>
            </a:r>
            <a:r>
              <a:rPr lang="de-DE" sz="4400" b="1" dirty="0" err="1"/>
              <a:t>Joh</a:t>
            </a:r>
            <a:r>
              <a:rPr lang="de-DE" sz="4400" b="1" dirty="0"/>
              <a:t> 20,11-18)</a:t>
            </a:r>
            <a:endParaRPr lang="de-DE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260648"/>
            <a:ext cx="85665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Maria </a:t>
            </a:r>
            <a:r>
              <a:rPr lang="de-DE" dirty="0" smtClean="0"/>
              <a:t>aber stand draußen vor dem Grab und weinte. Während sie weinte, </a:t>
            </a:r>
            <a:r>
              <a:rPr lang="de-DE" dirty="0" smtClean="0"/>
              <a:t>beugte </a:t>
            </a:r>
            <a:r>
              <a:rPr lang="de-DE" dirty="0" smtClean="0"/>
              <a:t>sie sich in die Grabkammer hinein. </a:t>
            </a:r>
          </a:p>
          <a:p>
            <a:pPr algn="just"/>
            <a:r>
              <a:rPr lang="de-DE" dirty="0" smtClean="0"/>
              <a:t>Da </a:t>
            </a:r>
            <a:r>
              <a:rPr lang="de-DE" dirty="0" smtClean="0"/>
              <a:t>sah sie zwei Engel in weißen Gewändern sitzen, den einen dort, wo der Kopf, den anderen dort, wo die Füße des Leichnams Jesu gelegen hatten. 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Die </a:t>
            </a:r>
            <a:r>
              <a:rPr lang="de-DE" dirty="0" smtClean="0"/>
              <a:t>Engel sagten zu ihr: Frau, warum weinst du? Sie antwortete ihnen: Man hat meinen Herrn weggenommen und ich weiß nicht, wohin man ihn gelegt hat. </a:t>
            </a:r>
          </a:p>
          <a:p>
            <a:pPr algn="just"/>
            <a:r>
              <a:rPr lang="de-DE" dirty="0" smtClean="0"/>
              <a:t>Als </a:t>
            </a:r>
            <a:r>
              <a:rPr lang="de-DE" dirty="0" smtClean="0"/>
              <a:t>sie das gesagt hatte, wandte sie sich um und sah Jesus dastehen, wusste aber nicht, dass es Jesus war. 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Jesus </a:t>
            </a:r>
            <a:r>
              <a:rPr lang="de-DE" dirty="0" smtClean="0"/>
              <a:t>sagte zu ihr: Frau, warum weinst du? Wen suchst du? Sie meinte, es sei der Gärtner, und sagte zu ihm: Herr, wenn du ihn weggebracht hast, sag mir, wohin du ihn gelegt hast. Dann will ich ihn holen. </a:t>
            </a:r>
          </a:p>
          <a:p>
            <a:pPr algn="just"/>
            <a:r>
              <a:rPr lang="de-DE" dirty="0" smtClean="0"/>
              <a:t>Jesus </a:t>
            </a:r>
            <a:r>
              <a:rPr lang="de-DE" dirty="0" smtClean="0"/>
              <a:t>sagte zu ihr: Maria! Da wandte sie sich ihm zu und sagte auf Hebräisch zu ihm: </a:t>
            </a:r>
            <a:r>
              <a:rPr lang="de-DE" dirty="0" err="1" smtClean="0"/>
              <a:t>Rabbuni</a:t>
            </a:r>
            <a:r>
              <a:rPr lang="de-DE" dirty="0" smtClean="0"/>
              <a:t>!, das heißt: Meister. 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Jesus </a:t>
            </a:r>
            <a:r>
              <a:rPr lang="de-DE" dirty="0" smtClean="0"/>
              <a:t>sagte zu ihr: Halte mich nicht fest; denn ich bin noch nicht zum Vater hinaufgegangen. Geh aber zu meinen Brüdern und sag ihnen: Ich gehe hinauf zu meinem Vater und zu eurem Vater, zu meinem Gott und zu eurem Gott. 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Maria </a:t>
            </a:r>
            <a:r>
              <a:rPr lang="de-DE" dirty="0" smtClean="0"/>
              <a:t>von </a:t>
            </a:r>
            <a:r>
              <a:rPr lang="de-DE" dirty="0" err="1" smtClean="0"/>
              <a:t>Magdala</a:t>
            </a:r>
            <a:r>
              <a:rPr lang="de-DE" dirty="0" smtClean="0"/>
              <a:t> ging zu den Jüngern und verkündete ihnen: Ich habe den Herrn gesehen. Und sie richtete aus, was er ihr gesagt hatte</a:t>
            </a:r>
            <a:r>
              <a:rPr lang="de-DE" dirty="0" smtClean="0"/>
              <a:t>. </a:t>
            </a:r>
          </a:p>
          <a:p>
            <a:pPr algn="r"/>
            <a:r>
              <a:rPr lang="de-DE" dirty="0" smtClean="0"/>
              <a:t>(Johannes 20, 11 – 18)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-675456"/>
            <a:ext cx="11124727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4400" b="1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Warum erkennt Maria Magdalena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 Jesus nicht?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400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de-DE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weil Jesus einen </a:t>
            </a:r>
            <a:r>
              <a:rPr kumimoji="0" lang="de-DE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"neuen Leib" </a:t>
            </a:r>
            <a:r>
              <a:rPr kumimoji="0" lang="de-DE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hatte.</a:t>
            </a:r>
            <a:endParaRPr kumimoji="0" 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endParaRPr kumimoji="0" 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0" lang="de-DE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weil dieser "neue Leib" </a:t>
            </a:r>
            <a:r>
              <a:rPr kumimoji="0" lang="de-DE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nicht mehr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40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de-DE" sz="4000" dirty="0" smtClean="0"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den normalen physikalischen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sz="40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de-DE" sz="4000" dirty="0" smtClean="0"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de-DE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Gesetzen unterliegt.</a:t>
            </a:r>
            <a:endParaRPr kumimoji="0" 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948</Words>
  <Application>Microsoft Office PowerPoint</Application>
  <PresentationFormat>Bildschirmpräsentation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Ananke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der</dc:title>
  <dc:creator>Johanna Chantal</dc:creator>
  <cp:lastModifiedBy>Johanna Chantal</cp:lastModifiedBy>
  <cp:revision>33</cp:revision>
  <dcterms:created xsi:type="dcterms:W3CDTF">2015-04-12T10:34:49Z</dcterms:created>
  <dcterms:modified xsi:type="dcterms:W3CDTF">2015-04-27T15:59:26Z</dcterms:modified>
</cp:coreProperties>
</file>