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24C2BA-0D45-4525-A732-3A853AE7A17A}" type="datetimeFigureOut">
              <a:rPr lang="de-DE" smtClean="0"/>
              <a:pPr/>
              <a:t>23.04.2017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AC6DCF-65D9-44F7-9DF0-D89092E52E5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Fundgrube%20-%20Edius%20-%20Video-Clips%20und%20Bilder\YOU-TUBE-Filme\Unendlich%20viel%20wert!!!.mp4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Fundgrube%20-%20Edius%20-%20Video-Clips%20und%20Bilder\YOU-TUBE-Filme\Unendlich%20viel%20wert!!!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Book Antiqua" pitchFamily="18" charset="0"/>
              </a:rPr>
              <a:t>Erste Annäherung</a:t>
            </a:r>
            <a:endParaRPr lang="de-DE" dirty="0">
              <a:latin typeface="Book Antiqua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80720" cy="144016"/>
          </a:xfrm>
        </p:spPr>
        <p:txBody>
          <a:bodyPr>
            <a:noAutofit/>
          </a:bodyPr>
          <a:lstStyle/>
          <a:p>
            <a:pPr algn="ctr"/>
            <a:r>
              <a:rPr lang="de-DE" sz="4400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Die Würde des Menschen </a:t>
            </a:r>
          </a:p>
          <a:p>
            <a:pPr algn="ctr"/>
            <a:r>
              <a:rPr lang="de-DE" sz="4400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ist unantastbar</a:t>
            </a:r>
            <a:endParaRPr lang="de-DE" sz="4400" dirty="0">
              <a:solidFill>
                <a:schemeClr val="bg2">
                  <a:lumMod val="2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6" name="Unendlich viel wert!!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2204864"/>
            <a:ext cx="326047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08720"/>
            <a:ext cx="8991600" cy="38668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7.2. Ein modernes Lied ♫♫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Drückt es so aus: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„Vergiss es nie…“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(Teil 2)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204864"/>
            <a:ext cx="8308032" cy="3875261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r>
              <a:rPr lang="de-DE" dirty="0" smtClean="0">
                <a:latin typeface="Book Antiqua" pitchFamily="18" charset="0"/>
              </a:rPr>
              <a:t>Vergiss es nie, niemand denkt und fühlt und handelt so wie du, und niemand lächelt, so wie du´s grad tust.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Vergiss es nie, niemand sieht den Himmel ganz genau wie du, und niemand hat je, was du weißt, gewusst.</a:t>
            </a:r>
            <a:endParaRPr lang="de-DE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08720"/>
            <a:ext cx="8991600" cy="38668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7.3. Ein Modernes Lied ♫♫♫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drückt es so aus: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„Vergiss es nie…“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(Teil3)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Vergiss es nie, dein Gesicht hat niemand sonst auf dieser Welt, und solche Augen hast alleine du.</a:t>
            </a:r>
          </a:p>
          <a:p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Vergiss es nie, du bist reich, egal ob mit ob ohne Geld, denn du kannst leben! Niemand lebt wie du.</a:t>
            </a:r>
          </a:p>
          <a:p>
            <a:endParaRPr lang="de-DE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08720"/>
            <a:ext cx="8991600" cy="38668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7.4. Ein modernes Lied ♫♫♫♫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drückt es so aus: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„Vergiss es nie…“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(Teil 4)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556792"/>
            <a:ext cx="8784976" cy="3456384"/>
          </a:xfrm>
        </p:spPr>
        <p:txBody>
          <a:bodyPr>
            <a:normAutofit fontScale="62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latin typeface="Book Antiqua" pitchFamily="18" charset="0"/>
              </a:rPr>
              <a:t>Du bist gewollt, kein Kind des Zufalls, keine Laune der Natur,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ganz egal, ob du dein Lebenslied in Moll singst oder Dur.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Du bist ein Gedanke Gottes, ein genialer noch dazu.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Du bist du, das ist der Clou, ja der Clou. </a:t>
            </a:r>
          </a:p>
          <a:p>
            <a:pPr algn="ctr">
              <a:buNone/>
            </a:pPr>
            <a:endParaRPr lang="de-DE" sz="1000" dirty="0" smtClean="0">
              <a:latin typeface="Book Antiqua" pitchFamily="18" charset="0"/>
            </a:endParaRPr>
          </a:p>
          <a:p>
            <a:pPr algn="ctr">
              <a:buNone/>
            </a:pPr>
            <a:endParaRPr lang="de-DE" sz="1000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sz="4700" b="1" dirty="0" smtClean="0">
                <a:latin typeface="Book Antiqua" pitchFamily="18" charset="0"/>
              </a:rPr>
              <a:t>Ja du bist du!!!</a:t>
            </a:r>
          </a:p>
          <a:p>
            <a:endParaRPr lang="de-DE" dirty="0">
              <a:latin typeface="Book Antiqua" pitchFamily="18" charset="0"/>
            </a:endParaRPr>
          </a:p>
        </p:txBody>
      </p:sp>
      <p:pic>
        <p:nvPicPr>
          <p:cNvPr id="5" name="Unendlich viel wert!!!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11560" y="4365104"/>
            <a:ext cx="3386855" cy="220900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1. </a:t>
            </a:r>
            <a:r>
              <a:rPr lang="de-DE" b="1" i="1" dirty="0" smtClean="0">
                <a:latin typeface="Book Antiqua" pitchFamily="18" charset="0"/>
              </a:rPr>
              <a:t>BEGRIFFSERKLÄRUNG: 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W Ü R D E </a:t>
            </a:r>
            <a:r>
              <a:rPr lang="de-DE" dirty="0" smtClean="0">
                <a:latin typeface="Book Antiqua" pitchFamily="18" charset="0"/>
              </a:rPr>
              <a:t/>
            </a:r>
            <a:br>
              <a:rPr lang="de-DE" dirty="0" smtClean="0">
                <a:latin typeface="Book Antiqua" pitchFamily="18" charset="0"/>
              </a:rPr>
            </a:br>
            <a:endParaRPr lang="de-DE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latin typeface="Book Antiqua" pitchFamily="18" charset="0"/>
              </a:rPr>
              <a:t>Wir schauen in ein Lexikon: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Achtungsvolle Haltung</a:t>
            </a: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Hoheit</a:t>
            </a: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Hoher Rang</a:t>
            </a: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Seelenadel</a:t>
            </a: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Wert</a:t>
            </a:r>
          </a:p>
          <a:p>
            <a:pPr>
              <a:buFont typeface="Wingdings" pitchFamily="2" charset="2"/>
              <a:buChar char="v"/>
            </a:pPr>
            <a:r>
              <a:rPr lang="de-DE" sz="2400" dirty="0" smtClean="0">
                <a:latin typeface="Book Antiqua" pitchFamily="18" charset="0"/>
              </a:rPr>
              <a:t>Ehrenstelle</a:t>
            </a:r>
          </a:p>
          <a:p>
            <a:pPr>
              <a:buFont typeface="Wingdings" pitchFamily="2" charset="2"/>
              <a:buChar char="v"/>
            </a:pPr>
            <a:endParaRPr lang="de-DE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2. Worin liegt die Würde des Menschen begründet?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>
                <a:latin typeface="Book Antiqua" pitchFamily="18" charset="0"/>
              </a:rPr>
              <a:t>Die Würde des Menschen liegt in der Bibel begründet.</a:t>
            </a:r>
          </a:p>
          <a:p>
            <a:pPr>
              <a:buNone/>
            </a:pPr>
            <a:r>
              <a:rPr lang="de-DE" sz="2400" dirty="0" smtClean="0">
                <a:latin typeface="Book Antiqua" pitchFamily="18" charset="0"/>
              </a:rPr>
              <a:t>Hier heißt es im Buch Genesis, Kapitel 1, Vers 27: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pPr>
              <a:buNone/>
            </a:pPr>
            <a:endParaRPr lang="de-DE" sz="2800" dirty="0">
              <a:latin typeface="Book Antiqua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2276872"/>
            <a:ext cx="892899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4800" b="1" cap="all" spc="0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Gott schuf also den Menschen</a:t>
            </a:r>
            <a:r>
              <a:rPr lang="de-DE" sz="4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Als sein Abbild; </a:t>
            </a:r>
          </a:p>
          <a:p>
            <a:pPr algn="ctr"/>
            <a:r>
              <a:rPr lang="de-DE" sz="4800" b="1" cap="all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als Abbild Gottes schuf </a:t>
            </a:r>
            <a:r>
              <a:rPr lang="de-DE" sz="4800" b="1" cap="all" spc="0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Er ihn. </a:t>
            </a:r>
          </a:p>
          <a:p>
            <a:pPr algn="ctr"/>
            <a:r>
              <a:rPr lang="de-DE" sz="4800" b="1" cap="all" spc="0" dirty="0" smtClean="0">
                <a:ln/>
                <a:solidFill>
                  <a:schemeClr val="bg2">
                    <a:lumMod val="2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Als Mann und Frau schuf er sie.</a:t>
            </a:r>
            <a:endParaRPr lang="de-DE" sz="4800" b="1" cap="all" spc="0" dirty="0">
              <a:ln/>
              <a:solidFill>
                <a:schemeClr val="bg2">
                  <a:lumMod val="2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200" b="1" i="1" dirty="0" smtClean="0">
                <a:latin typeface="Book Antiqua" pitchFamily="18" charset="0"/>
              </a:rPr>
              <a:t> 3. „Abbild Gottes“ sein  </a:t>
            </a:r>
            <a:br>
              <a:rPr lang="de-DE" sz="3200" b="1" i="1" dirty="0" smtClean="0">
                <a:latin typeface="Book Antiqua" pitchFamily="18" charset="0"/>
              </a:rPr>
            </a:br>
            <a:r>
              <a:rPr lang="de-DE" sz="3200" b="1" i="1" dirty="0" smtClean="0">
                <a:latin typeface="Book Antiqua" pitchFamily="18" charset="0"/>
              </a:rPr>
              <a:t>Was heißt das?</a:t>
            </a:r>
            <a:endParaRPr lang="de-DE" sz="3200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189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>
                <a:latin typeface="Book Antiqua" pitchFamily="18" charset="0"/>
              </a:rPr>
              <a:t>Von allen sichtbaren Geschöpfen ist einzig der Mensch fähig, seinen Schöpfer zu erkennen und zu lieben;</a:t>
            </a:r>
          </a:p>
          <a:p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er ist auf Erden das einzige Geschöpf das Gott um seiner selbst willen gewollt hat;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er allein ist berufen, in Erkenntnis und Liebe am Leben Gottes teilzuhaben.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Auf dieses Ziel hin ist er geschaffen worden, und das ist der Hauptgrund für seine Würde.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sz="1800" dirty="0" smtClean="0">
                <a:latin typeface="Book Antiqua" pitchFamily="18" charset="0"/>
              </a:rPr>
              <a:t>(Katechismus der Katholischen Kirche, K3, Nr. 356)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endParaRPr lang="de-DE" sz="2400" dirty="0" smtClean="0">
              <a:latin typeface="Book Antiqua" pitchFamily="18" charset="0"/>
            </a:endParaRPr>
          </a:p>
          <a:p>
            <a:pPr>
              <a:buNone/>
            </a:pPr>
            <a:endParaRPr lang="de-DE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200" b="1" i="1" dirty="0" smtClean="0">
                <a:latin typeface="Book Antiqua" pitchFamily="18" charset="0"/>
              </a:rPr>
              <a:t>4. „Abbild Gottes“ sein </a:t>
            </a:r>
            <a:br>
              <a:rPr lang="de-DE" sz="3200" b="1" i="1" dirty="0" smtClean="0">
                <a:latin typeface="Book Antiqua" pitchFamily="18" charset="0"/>
              </a:rPr>
            </a:br>
            <a:r>
              <a:rPr lang="de-DE" sz="3200" b="1" i="1" dirty="0" smtClean="0">
                <a:latin typeface="Book Antiqua" pitchFamily="18" charset="0"/>
              </a:rPr>
              <a:t>Was ergibt sich daraus?</a:t>
            </a:r>
            <a:endParaRPr lang="de-DE" sz="3200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400" dirty="0" smtClean="0">
                <a:latin typeface="Book Antiqua" pitchFamily="18" charset="0"/>
              </a:rPr>
              <a:t>Weil er (der Mensch) nach dem Bild Gottes geschaffen ist, hat der Mensch die Würde, Person zu sein;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er ist nicht bloß etwas, sondern jemand.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Er ist imstande, sich zu erkennen, über sich Herr zu sein, und in Gemeinschaft mit anderen Personen zu treten,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und er ist aus Gnade zu einem Bund mit seinem Schöpfer berufen, um diesen eine Antwort des Glaubens und der Liebe zu geben, die niemand an seiner Stelle geben kann.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sz="1800" dirty="0" smtClean="0">
                <a:latin typeface="Book Antiqua" pitchFamily="18" charset="0"/>
              </a:rPr>
              <a:t>K3, Nr. 357</a:t>
            </a:r>
          </a:p>
          <a:p>
            <a:endParaRPr lang="de-DE" sz="2400" dirty="0" smtClean="0">
              <a:latin typeface="Book Antiqua" pitchFamily="18" charset="0"/>
            </a:endParaRPr>
          </a:p>
          <a:p>
            <a:endParaRPr lang="de-DE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200" b="1" i="1" dirty="0" smtClean="0">
                <a:latin typeface="Book Antiqua" pitchFamily="18" charset="0"/>
              </a:rPr>
              <a:t>5.1.  „Als Mann und Frau schuf er sie“</a:t>
            </a:r>
            <a:br>
              <a:rPr lang="de-DE" sz="3200" b="1" i="1" dirty="0" smtClean="0">
                <a:latin typeface="Book Antiqua" pitchFamily="18" charset="0"/>
              </a:rPr>
            </a:br>
            <a:r>
              <a:rPr lang="de-DE" sz="3200" b="1" i="1" dirty="0" smtClean="0">
                <a:latin typeface="Book Antiqua" pitchFamily="18" charset="0"/>
              </a:rPr>
              <a:t>Gottgewollte Gleichheit und Verschiedenheit (Teil 1)</a:t>
            </a:r>
            <a:endParaRPr lang="de-DE" sz="3200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608512"/>
          </a:xfrm>
        </p:spPr>
        <p:txBody>
          <a:bodyPr>
            <a:normAutofit fontScale="92500" lnSpcReduction="10000"/>
          </a:bodyPr>
          <a:lstStyle/>
          <a:p>
            <a:r>
              <a:rPr lang="de-DE" sz="2000" dirty="0" smtClean="0">
                <a:latin typeface="Book Antiqua" pitchFamily="18" charset="0"/>
              </a:rPr>
              <a:t>Mann und Frau sind erschaffen, d.h. gottgewollt in vollkommener Gleichheit einerseits als menschliche Personen, andererseits in ihrem </a:t>
            </a:r>
            <a:r>
              <a:rPr lang="de-DE" sz="2000" dirty="0" err="1" smtClean="0">
                <a:latin typeface="Book Antiqua" pitchFamily="18" charset="0"/>
              </a:rPr>
              <a:t>Mannsein</a:t>
            </a:r>
            <a:r>
              <a:rPr lang="de-DE" sz="2000" dirty="0" smtClean="0">
                <a:latin typeface="Book Antiqua" pitchFamily="18" charset="0"/>
              </a:rPr>
              <a:t> und Frausein.</a:t>
            </a:r>
          </a:p>
          <a:p>
            <a:pPr>
              <a:buNone/>
            </a:pPr>
            <a:endParaRPr lang="de-DE" sz="2000" dirty="0" smtClean="0">
              <a:latin typeface="Book Antiqua" pitchFamily="18" charset="0"/>
            </a:endParaRPr>
          </a:p>
          <a:p>
            <a:r>
              <a:rPr lang="de-DE" sz="2000" dirty="0" smtClean="0">
                <a:latin typeface="Book Antiqua" pitchFamily="18" charset="0"/>
              </a:rPr>
              <a:t>„</a:t>
            </a:r>
            <a:r>
              <a:rPr lang="de-DE" sz="2000" dirty="0" err="1" smtClean="0">
                <a:latin typeface="Book Antiqua" pitchFamily="18" charset="0"/>
              </a:rPr>
              <a:t>Mannsein</a:t>
            </a:r>
            <a:r>
              <a:rPr lang="de-DE" sz="2000" dirty="0" smtClean="0">
                <a:latin typeface="Book Antiqua" pitchFamily="18" charset="0"/>
              </a:rPr>
              <a:t>“ und „Frausein“ ist etwas Gutes und Gottgewolltes; </a:t>
            </a:r>
          </a:p>
          <a:p>
            <a:pPr>
              <a:buNone/>
            </a:pPr>
            <a:endParaRPr lang="de-DE" sz="2000" dirty="0" smtClean="0">
              <a:latin typeface="Book Antiqua" pitchFamily="18" charset="0"/>
            </a:endParaRPr>
          </a:p>
          <a:p>
            <a:r>
              <a:rPr lang="de-DE" sz="2000" dirty="0" smtClean="0">
                <a:latin typeface="Book Antiqua" pitchFamily="18" charset="0"/>
              </a:rPr>
              <a:t>beide, der Mann und die Frau, haben eine unverlierbare Würde, die ihnen unmittelbar von Gott, ihrem Schöpfer zukommt.</a:t>
            </a:r>
          </a:p>
          <a:p>
            <a:pPr>
              <a:buNone/>
            </a:pPr>
            <a:endParaRPr lang="de-DE" sz="2000" dirty="0" smtClean="0">
              <a:latin typeface="Book Antiqua" pitchFamily="18" charset="0"/>
            </a:endParaRPr>
          </a:p>
          <a:p>
            <a:r>
              <a:rPr lang="de-DE" sz="2000" dirty="0" smtClean="0">
                <a:latin typeface="Book Antiqua" pitchFamily="18" charset="0"/>
              </a:rPr>
              <a:t>Beide, der Mann und die Frau, sind in gleicher Würde, „nach Gottes Bild“. In ihrem </a:t>
            </a:r>
            <a:r>
              <a:rPr lang="de-DE" sz="2000" dirty="0" err="1" smtClean="0">
                <a:latin typeface="Book Antiqua" pitchFamily="18" charset="0"/>
              </a:rPr>
              <a:t>Mannsein</a:t>
            </a:r>
            <a:r>
              <a:rPr lang="de-DE" sz="2000" dirty="0" smtClean="0">
                <a:latin typeface="Book Antiqua" pitchFamily="18" charset="0"/>
              </a:rPr>
              <a:t> und Frausein spiegeln sie die Weisheit und die Güte des Schöpfers wider.</a:t>
            </a:r>
          </a:p>
          <a:p>
            <a:pPr>
              <a:buNone/>
            </a:pPr>
            <a:endParaRPr lang="de-DE" sz="20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sz="2000" dirty="0" smtClean="0">
                <a:latin typeface="Book Antiqua" pitchFamily="18" charset="0"/>
              </a:rPr>
              <a:t>K3, 369</a:t>
            </a:r>
          </a:p>
          <a:p>
            <a:pPr algn="ctr">
              <a:buNone/>
            </a:pPr>
            <a:endParaRPr lang="de-DE" sz="16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2900" b="1" i="1" dirty="0" smtClean="0">
                <a:latin typeface="Book Antiqua" pitchFamily="18" charset="0"/>
              </a:rPr>
              <a:t>5.2. „Als Mann und Frau schuf er sie“</a:t>
            </a:r>
            <a:br>
              <a:rPr lang="de-DE" sz="2900" b="1" i="1" dirty="0" smtClean="0">
                <a:latin typeface="Book Antiqua" pitchFamily="18" charset="0"/>
              </a:rPr>
            </a:br>
            <a:r>
              <a:rPr lang="de-DE" sz="2900" b="1" i="1" dirty="0" smtClean="0">
                <a:latin typeface="Book Antiqua" pitchFamily="18" charset="0"/>
              </a:rPr>
              <a:t>Gottgewollte Gleichheit und</a:t>
            </a:r>
            <a:br>
              <a:rPr lang="de-DE" sz="2900" b="1" i="1" dirty="0" smtClean="0">
                <a:latin typeface="Book Antiqua" pitchFamily="18" charset="0"/>
              </a:rPr>
            </a:br>
            <a:r>
              <a:rPr lang="de-DE" sz="2900" b="1" i="1" dirty="0" smtClean="0">
                <a:latin typeface="Book Antiqua" pitchFamily="18" charset="0"/>
              </a:rPr>
              <a:t>Verschiedenheit (teil 2)</a:t>
            </a:r>
            <a:endParaRPr lang="de-DE" sz="2900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In der Ehe vereinigt Gott sie so eng miteinander, dass sie „nur ein Fleisch bildend“ (Gen 2,24), das menschliche Leben weitergeben können…</a:t>
            </a:r>
          </a:p>
          <a:p>
            <a:pPr>
              <a:buNone/>
            </a:pPr>
            <a:endParaRPr lang="de-DE" sz="2400" dirty="0" smtClean="0">
              <a:latin typeface="Book Antiqua" pitchFamily="18" charset="0"/>
            </a:endParaRPr>
          </a:p>
          <a:p>
            <a:r>
              <a:rPr lang="de-DE" sz="2400" dirty="0" smtClean="0">
                <a:latin typeface="Book Antiqua" pitchFamily="18" charset="0"/>
              </a:rPr>
              <a:t>In dem sie das menschliche Leben ihren Kindern weiter geben, wirken Mann und Frau als Gatten und Eltern auf einzigartige Weise am Werk des Schöpfers mit.</a:t>
            </a:r>
          </a:p>
          <a:p>
            <a:endParaRPr lang="de-DE" sz="2400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sz="2400" dirty="0" smtClean="0">
                <a:latin typeface="Book Antiqua" pitchFamily="18" charset="0"/>
              </a:rPr>
              <a:t>K3, 372</a:t>
            </a:r>
            <a:endParaRPr lang="de-DE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6. Der Mensch  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eine „Heilige Wirklichkeit“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916832"/>
            <a:ext cx="8884096" cy="4163293"/>
          </a:xfrm>
        </p:spPr>
        <p:txBody>
          <a:bodyPr>
            <a:normAutofit fontScale="92500"/>
          </a:bodyPr>
          <a:lstStyle/>
          <a:p>
            <a:r>
              <a:rPr lang="de-DE" dirty="0" smtClean="0">
                <a:latin typeface="Book Antiqua" pitchFamily="18" charset="0"/>
              </a:rPr>
              <a:t>…“Dagegen hat jeder Mensch den Wunsch, als Person angenommen und als heilige Wirklichkeit betrachtet zu werden,</a:t>
            </a:r>
          </a:p>
          <a:p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da die Geschichte jedes Menschen eine heilige Geschichte ist und größte Achtung erfordert…“</a:t>
            </a:r>
          </a:p>
          <a:p>
            <a:endParaRPr lang="de-DE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de-DE" dirty="0" smtClean="0">
                <a:latin typeface="Book Antiqua" pitchFamily="18" charset="0"/>
              </a:rPr>
              <a:t>Papst </a:t>
            </a:r>
            <a:r>
              <a:rPr lang="de-DE" smtClean="0">
                <a:latin typeface="Book Antiqua" pitchFamily="18" charset="0"/>
              </a:rPr>
              <a:t>Benedikt XVI., </a:t>
            </a:r>
            <a:r>
              <a:rPr lang="de-DE" dirty="0" smtClean="0">
                <a:latin typeface="Book Antiqua" pitchFamily="18" charset="0"/>
              </a:rPr>
              <a:t>Rom 2009</a:t>
            </a:r>
            <a:endParaRPr lang="de-DE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36024" cy="38668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 smtClean="0">
                <a:latin typeface="Book Antiqua" pitchFamily="18" charset="0"/>
              </a:rPr>
              <a:t>7.1.  Ein modernes Lied♫ 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drückt es so aus: 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„Vergiss es nie…“</a:t>
            </a:r>
            <a:br>
              <a:rPr lang="de-DE" b="1" i="1" dirty="0" smtClean="0">
                <a:latin typeface="Book Antiqua" pitchFamily="18" charset="0"/>
              </a:rPr>
            </a:br>
            <a:r>
              <a:rPr lang="de-DE" b="1" i="1" dirty="0" smtClean="0">
                <a:latin typeface="Book Antiqua" pitchFamily="18" charset="0"/>
              </a:rPr>
              <a:t>(Teil 1)</a:t>
            </a:r>
            <a:endParaRPr lang="de-DE" b="1" i="1" dirty="0">
              <a:latin typeface="Book Antiqua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060848"/>
            <a:ext cx="8236024" cy="4019277"/>
          </a:xfrm>
        </p:spPr>
        <p:txBody>
          <a:bodyPr>
            <a:normAutofit lnSpcReduction="10000"/>
          </a:bodyPr>
          <a:lstStyle/>
          <a:p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Vergiss es nie, dass du lebst war keine eigene Idee, und dass du atmest, kein Entschluss von dir.</a:t>
            </a:r>
          </a:p>
          <a:p>
            <a:pPr>
              <a:buNone/>
            </a:pPr>
            <a:endParaRPr lang="de-DE" dirty="0" smtClean="0">
              <a:latin typeface="Book Antiqua" pitchFamily="18" charset="0"/>
            </a:endParaRPr>
          </a:p>
          <a:p>
            <a:r>
              <a:rPr lang="de-DE" dirty="0" smtClean="0">
                <a:latin typeface="Book Antiqua" pitchFamily="18" charset="0"/>
              </a:rPr>
              <a:t>Vergiss es nie, das du lebst war eines anderen Idee, und dass du atmest, sein Geschenk an dich.</a:t>
            </a:r>
            <a:endParaRPr lang="de-DE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707</Words>
  <Application>Microsoft Office PowerPoint</Application>
  <PresentationFormat>Bildschirmpräsentation (4:3)</PresentationFormat>
  <Paragraphs>93</Paragraphs>
  <Slides>12</Slides>
  <Notes>0</Notes>
  <HiddenSlides>0</HiddenSlides>
  <MMClips>2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Metis</vt:lpstr>
      <vt:lpstr>Erste Annäherung</vt:lpstr>
      <vt:lpstr>1. BEGRIFFSERKLÄRUNG:  W Ü R D E  </vt:lpstr>
      <vt:lpstr>2. Worin liegt die Würde des Menschen begründet?</vt:lpstr>
      <vt:lpstr> 3. „Abbild Gottes“ sein   Was heißt das?</vt:lpstr>
      <vt:lpstr>4. „Abbild Gottes“ sein  Was ergibt sich daraus?</vt:lpstr>
      <vt:lpstr>5.1.  „Als Mann und Frau schuf er sie“ Gottgewollte Gleichheit und Verschiedenheit (Teil 1)</vt:lpstr>
      <vt:lpstr>5.2. „Als Mann und Frau schuf er sie“ Gottgewollte Gleichheit und Verschiedenheit (teil 2)</vt:lpstr>
      <vt:lpstr>6. Der Mensch   eine „Heilige Wirklichkeit“</vt:lpstr>
      <vt:lpstr>7.1.  Ein modernes Lied♫  drückt es so aus:  „Vergiss es nie…“ (Teil 1)</vt:lpstr>
      <vt:lpstr>7.2. Ein modernes Lied ♫♫ Drückt es so aus: „Vergiss es nie…“ (Teil 2)</vt:lpstr>
      <vt:lpstr>7.3. Ein Modernes Lied ♫♫♫ drückt es so aus: „Vergiss es nie…“ (Teil3)</vt:lpstr>
      <vt:lpstr>7.4. Ein modernes Lied ♫♫♫♫ drückt es so aus: „Vergiss es nie…“ (Teil 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Erste Annäherung</dc:title>
  <dc:creator>Johanna Chantal</dc:creator>
  <cp:lastModifiedBy>Johanna Chantal</cp:lastModifiedBy>
  <cp:revision>59</cp:revision>
  <dcterms:created xsi:type="dcterms:W3CDTF">2017-04-20T15:01:19Z</dcterms:created>
  <dcterms:modified xsi:type="dcterms:W3CDTF">2017-04-23T12:34:39Z</dcterms:modified>
</cp:coreProperties>
</file>